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3" r:id="rId4"/>
    <p:sldId id="261" r:id="rId5"/>
    <p:sldId id="262" r:id="rId6"/>
    <p:sldId id="266" r:id="rId7"/>
    <p:sldId id="268" r:id="rId8"/>
    <p:sldId id="267" r:id="rId9"/>
    <p:sldId id="257" r:id="rId10"/>
    <p:sldId id="264" r:id="rId11"/>
    <p:sldId id="276" r:id="rId12"/>
    <p:sldId id="277" r:id="rId13"/>
    <p:sldId id="278" r:id="rId14"/>
    <p:sldId id="279" r:id="rId15"/>
    <p:sldId id="271" r:id="rId16"/>
    <p:sldId id="280" r:id="rId17"/>
    <p:sldId id="274" r:id="rId18"/>
    <p:sldId id="275" r:id="rId19"/>
    <p:sldId id="272" r:id="rId20"/>
    <p:sldId id="273" r:id="rId21"/>
    <p:sldId id="265" r:id="rId22"/>
    <p:sldId id="269" r:id="rId23"/>
    <p:sldId id="25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2l.msu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eeplearningbook.org/front_matter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5BE4F3-7255-2E41-94A6-B9330023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18" y="1904891"/>
            <a:ext cx="7531100" cy="40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2D81FF-52BF-834E-BAE4-B981DAF3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45" y="2009990"/>
            <a:ext cx="6960458" cy="372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6713F-ED83-2242-84B7-1DA4CD739DE9}"/>
              </a:ext>
            </a:extLst>
          </p:cNvPr>
          <p:cNvSpPr txBox="1"/>
          <p:nvPr/>
        </p:nvSpPr>
        <p:spPr>
          <a:xfrm>
            <a:off x="401186" y="1609880"/>
            <a:ext cx="389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Convolutional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5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EAF7657-F27C-394C-8C18-915F56B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4" y="2445465"/>
            <a:ext cx="9439564" cy="280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66AF5-5CE7-4E46-8DE4-69CA5C7188FC}"/>
              </a:ext>
            </a:extLst>
          </p:cNvPr>
          <p:cNvSpPr txBox="1"/>
          <p:nvPr/>
        </p:nvSpPr>
        <p:spPr>
          <a:xfrm>
            <a:off x="622402" y="1609880"/>
            <a:ext cx="345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Recurrent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41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B25498-17C2-894B-A493-7F031026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95" y="1523999"/>
            <a:ext cx="3209450" cy="4627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C8B16-1D53-C84D-995F-87CB2A21CE7E}"/>
              </a:ext>
            </a:extLst>
          </p:cNvPr>
          <p:cNvSpPr txBox="1"/>
          <p:nvPr/>
        </p:nvSpPr>
        <p:spPr>
          <a:xfrm>
            <a:off x="1473918" y="1609880"/>
            <a:ext cx="175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Transformers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7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C8B16-1D53-C84D-995F-87CB2A21CE7E}"/>
              </a:ext>
            </a:extLst>
          </p:cNvPr>
          <p:cNvSpPr txBox="1"/>
          <p:nvPr/>
        </p:nvSpPr>
        <p:spPr>
          <a:xfrm>
            <a:off x="1654739" y="1609880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MobileNet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352D1B-576F-E047-8D8E-0DDD3CAC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25" y="1979176"/>
            <a:ext cx="5797338" cy="32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Modern Deep Learning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F5F10-000B-FF4C-878D-55A6ED0A27A1}"/>
              </a:ext>
            </a:extLst>
          </p:cNvPr>
          <p:cNvSpPr txBox="1"/>
          <p:nvPr/>
        </p:nvSpPr>
        <p:spPr>
          <a:xfrm>
            <a:off x="713639" y="1581135"/>
            <a:ext cx="3007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Efficient Deep 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EB03E1C2-97D4-654B-ADD9-9F1EAEDB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620" y="1554899"/>
            <a:ext cx="6349690" cy="42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Modern Deep Learning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F5F10-000B-FF4C-878D-55A6ED0A27A1}"/>
              </a:ext>
            </a:extLst>
          </p:cNvPr>
          <p:cNvSpPr txBox="1"/>
          <p:nvPr/>
        </p:nvSpPr>
        <p:spPr>
          <a:xfrm>
            <a:off x="695210" y="1581135"/>
            <a:ext cx="304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Adaptive Deep 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D43704-457B-C94F-8C53-519AA721A008}"/>
              </a:ext>
            </a:extLst>
          </p:cNvPr>
          <p:cNvGrpSpPr/>
          <p:nvPr/>
        </p:nvGrpSpPr>
        <p:grpSpPr>
          <a:xfrm rot="16200000">
            <a:off x="6806673" y="2525376"/>
            <a:ext cx="1432519" cy="2195163"/>
            <a:chOff x="4699699" y="2588415"/>
            <a:chExt cx="713178" cy="11130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DBA709-8FBC-2F44-B840-A3D3A8C80368}"/>
                </a:ext>
              </a:extLst>
            </p:cNvPr>
            <p:cNvSpPr/>
            <p:nvPr/>
          </p:nvSpPr>
          <p:spPr>
            <a:xfrm>
              <a:off x="4700892" y="2588415"/>
              <a:ext cx="200025" cy="20002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512CB5-F3D7-3E4C-BD11-3BA547EEDDAC}"/>
                </a:ext>
              </a:extLst>
            </p:cNvPr>
            <p:cNvSpPr/>
            <p:nvPr/>
          </p:nvSpPr>
          <p:spPr>
            <a:xfrm>
              <a:off x="4955680" y="2588415"/>
              <a:ext cx="200025" cy="20002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537756-5DAB-A645-834D-1DCCFD74105A}"/>
                </a:ext>
              </a:extLst>
            </p:cNvPr>
            <p:cNvSpPr/>
            <p:nvPr/>
          </p:nvSpPr>
          <p:spPr>
            <a:xfrm>
              <a:off x="5212852" y="2588415"/>
              <a:ext cx="200025" cy="20002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5923093-C4A6-EF47-B62D-896F66131F54}"/>
                </a:ext>
              </a:extLst>
            </p:cNvPr>
            <p:cNvGrpSpPr/>
            <p:nvPr/>
          </p:nvGrpSpPr>
          <p:grpSpPr>
            <a:xfrm>
              <a:off x="4699699" y="2790821"/>
              <a:ext cx="711986" cy="298229"/>
              <a:chOff x="4700891" y="2788442"/>
              <a:chExt cx="711986" cy="298229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3079C42-4343-F041-A3A5-14C4BF63CE7A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2E34D6F-3B49-4F4D-A73A-6B4DE0F8E4AA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EAAB5E-FB32-F444-82E8-7E0A2CA161D7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2C24E73-2ACC-784A-BD5C-9E69AFF10228}"/>
                  </a:ext>
                </a:extLst>
              </p:cNvPr>
              <p:cNvCxnSpPr>
                <a:cxnSpLocks/>
                <a:stCxn id="42" idx="4"/>
                <a:endCxn id="74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F6AAAF4-1431-B243-9D86-9DDB35156DF1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E22EE07-51D3-584B-8324-B0A16CD3CDC7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5CEF39-679C-8D4C-9355-BE23E776BA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23A4FFF-C350-1249-9713-36DA96F3F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FFBD90A-B2EB-834D-BB1A-647639953168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D676D06-5331-0640-A435-7EEF499A9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41C54AD-B5D4-024C-A68F-870C03235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CE3C93-145A-9749-B1E5-678269245531}"/>
                  </a:ext>
                </a:extLst>
              </p:cNvPr>
              <p:cNvCxnSpPr>
                <a:cxnSpLocks/>
                <a:stCxn id="44" idx="4"/>
                <a:endCxn id="74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C58BA6C-0DB8-644E-8D83-95332CA0F2F9}"/>
                  </a:ext>
                </a:extLst>
              </p:cNvPr>
              <p:cNvCxnSpPr>
                <a:cxnSpLocks/>
                <a:stCxn id="76" idx="0"/>
                <a:endCxn id="42" idx="4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BE9D82-7620-2E4F-B222-9043CD18974E}"/>
                </a:ext>
              </a:extLst>
            </p:cNvPr>
            <p:cNvGrpSpPr/>
            <p:nvPr/>
          </p:nvGrpSpPr>
          <p:grpSpPr>
            <a:xfrm>
              <a:off x="4699699" y="3097009"/>
              <a:ext cx="711986" cy="298229"/>
              <a:chOff x="4700891" y="2788442"/>
              <a:chExt cx="711986" cy="298229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CD49927-6906-F044-8ACB-EA238E74CCCE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086B28-424F-5A48-BB37-2714C4234B73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78960EB-E4D9-874C-8EF3-4D1DA071DF74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7AC5992-CB22-A346-AD0C-AB61AA1E899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C1D0767-2BD6-B94A-AC63-0F1E6163FDC8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7F40E91-974F-234C-91D5-5CFCB4E3C1F3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A2D6CDD-1532-2942-8CE9-0A4343BDB6A9}"/>
                  </a:ext>
                </a:extLst>
              </p:cNvPr>
              <p:cNvCxnSpPr>
                <a:cxnSpLocks/>
                <a:endCxn id="62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84A3547-8383-844D-AE15-917F51319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A94790E-0413-AC4A-8E8C-00A10468FD67}"/>
                  </a:ext>
                </a:extLst>
              </p:cNvPr>
              <p:cNvCxnSpPr>
                <a:cxnSpLocks/>
                <a:endCxn id="62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BB4228D-9C95-A143-9DC0-DD2E8C5C1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343F95E-2ABC-674C-A9C6-C78D916913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08E5D4D-0197-3940-91ED-C990564095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37ABCC6-35FC-7646-A683-144E002FE44F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139A331-C24B-6148-AB16-DC3B9705BE71}"/>
                </a:ext>
              </a:extLst>
            </p:cNvPr>
            <p:cNvGrpSpPr/>
            <p:nvPr/>
          </p:nvGrpSpPr>
          <p:grpSpPr>
            <a:xfrm>
              <a:off x="4699699" y="3403197"/>
              <a:ext cx="711986" cy="298229"/>
              <a:chOff x="4700891" y="2788442"/>
              <a:chExt cx="711986" cy="29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6E53EBF-4D4F-5648-A77C-77196598BFD9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EF3B504-EBFA-6049-B209-0CB6ECAFD009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39E017-3E47-0A48-8DD9-F2012FF18E49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161841F-7CE9-6A4B-89DD-22DBA706249B}"/>
                  </a:ext>
                </a:extLst>
              </p:cNvPr>
              <p:cNvCxnSpPr>
                <a:cxnSpLocks/>
                <a:endCxn id="48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BDDCC73-840A-7546-A3DA-25858C651C67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B8344F4-3D45-3349-83D9-A377996877E4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AEE5EC-BDA7-DA48-8211-9FFC9FA9B76D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6E44043-27F0-BD43-A1F6-9A217161A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1DC694-1FBF-5A46-B4F1-BF9ED8150AA7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060EC2F-DDD8-2943-83BD-500368D7F2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6BC1610-C198-6941-9D73-BC1F877ED2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solidFill>
                <a:srgbClr val="ED7D31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CE436DE-26E0-F44C-8767-0CAF86DA1A70}"/>
                  </a:ext>
                </a:extLst>
              </p:cNvPr>
              <p:cNvCxnSpPr>
                <a:cxnSpLocks/>
                <a:endCxn id="48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A429735-0B86-2A47-A0B5-1BDFE608EAF9}"/>
                  </a:ext>
                </a:extLst>
              </p:cNvPr>
              <p:cNvCxnSpPr>
                <a:cxnSpLocks/>
                <a:stCxn id="50" idx="0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B37FE9-B5EA-BC46-B881-D6CE9D98994C}"/>
              </a:ext>
            </a:extLst>
          </p:cNvPr>
          <p:cNvGrpSpPr/>
          <p:nvPr/>
        </p:nvGrpSpPr>
        <p:grpSpPr>
          <a:xfrm>
            <a:off x="4448796" y="2912919"/>
            <a:ext cx="1591276" cy="1432518"/>
            <a:chOff x="4127902" y="2536758"/>
            <a:chExt cx="1221601" cy="1099725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8FC0049-50A5-CD4B-9600-DF64BADB2106}"/>
                </a:ext>
              </a:extLst>
            </p:cNvPr>
            <p:cNvSpPr/>
            <p:nvPr/>
          </p:nvSpPr>
          <p:spPr>
            <a:xfrm rot="16200000">
              <a:off x="4125110" y="3328995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E7DB556-D50E-7B47-BD91-86EFCCC3A5B9}"/>
                </a:ext>
              </a:extLst>
            </p:cNvPr>
            <p:cNvSpPr/>
            <p:nvPr/>
          </p:nvSpPr>
          <p:spPr>
            <a:xfrm rot="16200000">
              <a:off x="4125110" y="2936111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B808C9-9D19-FD49-8828-2B60475C0F31}"/>
                </a:ext>
              </a:extLst>
            </p:cNvPr>
            <p:cNvSpPr/>
            <p:nvPr/>
          </p:nvSpPr>
          <p:spPr>
            <a:xfrm rot="16200000">
              <a:off x="4125110" y="2539550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9B67F3-AC8A-9947-BD76-0A85D34A6613}"/>
                </a:ext>
              </a:extLst>
            </p:cNvPr>
            <p:cNvGrpSpPr/>
            <p:nvPr/>
          </p:nvGrpSpPr>
          <p:grpSpPr>
            <a:xfrm rot="16200000">
              <a:off x="4111192" y="2861767"/>
              <a:ext cx="1097887" cy="451545"/>
              <a:chOff x="4700891" y="2788442"/>
              <a:chExt cx="711986" cy="298229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114D70D-D758-DF4D-B6F8-AE041075FF37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166C354-A587-7D4F-9397-5DF231F5B84A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9742B46-247B-134E-9D52-C464D5939798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65CA52C-1954-834E-9FB2-7C4BB528E2C1}"/>
                  </a:ext>
                </a:extLst>
              </p:cNvPr>
              <p:cNvCxnSpPr>
                <a:cxnSpLocks/>
                <a:stCxn id="88" idx="4"/>
                <a:endCxn id="106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DB3E95D-8381-6D46-A73E-851F1E8CC10F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5686ED6-CA3A-0F44-9BB3-5F2EBEEC94DF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345CD2B-5B15-1B4C-A468-2529A812F2D7}"/>
                  </a:ext>
                </a:extLst>
              </p:cNvPr>
              <p:cNvCxnSpPr>
                <a:cxnSpLocks/>
                <a:endCxn id="107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15FEC3E-48FA-3C46-92A2-C9955C62B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FA44D30-D253-744D-89FE-7EE55FBE95BA}"/>
                  </a:ext>
                </a:extLst>
              </p:cNvPr>
              <p:cNvCxnSpPr>
                <a:cxnSpLocks/>
                <a:endCxn id="107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DB01645-F57D-3E4C-83CB-772B24EB2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5301C4A-66D5-FE46-BEE6-EF27C33E8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E819E55-79DF-B14B-AC44-C3E691548EB9}"/>
                  </a:ext>
                </a:extLst>
              </p:cNvPr>
              <p:cNvCxnSpPr>
                <a:cxnSpLocks/>
                <a:stCxn id="90" idx="4"/>
                <a:endCxn id="106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1801AB0-972C-7D47-A07D-AE5060B2A5CD}"/>
                  </a:ext>
                </a:extLst>
              </p:cNvPr>
              <p:cNvCxnSpPr>
                <a:cxnSpLocks/>
                <a:stCxn id="108" idx="0"/>
                <a:endCxn id="88" idx="4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8C70E20-542F-D54D-B517-D96B332CA270}"/>
                </a:ext>
              </a:extLst>
            </p:cNvPr>
            <p:cNvGrpSpPr/>
            <p:nvPr/>
          </p:nvGrpSpPr>
          <p:grpSpPr>
            <a:xfrm rot="16200000">
              <a:off x="4574787" y="2861767"/>
              <a:ext cx="1097887" cy="451545"/>
              <a:chOff x="4700891" y="2788442"/>
              <a:chExt cx="711986" cy="2982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745EBB-CAEE-E243-9188-46DE7AF60878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8192880-26AB-1C4A-8003-E9ADBDDC9894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2EFE5A-FAC2-7042-ACB8-774C1E402675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D03788-042D-A849-9656-4833CB95D808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F53A5C4-1C57-674B-8470-A63DA17A2EFB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5312C68-CBC0-7C40-BD9D-CB397AC63D2F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9D47425-BCED-9F40-A8CA-2787EBCC430F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B072B51-01A4-B446-B3E1-99A42598BB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7A0D9B2-5E05-794E-A70A-3541BDDA2F41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D6F3BA5-734B-E44F-9348-9AB865BD9F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93094AD-8870-CA4E-82F8-3276CA93C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3FE9DEB-A8A7-0A40-BC6A-C65AEE7792BE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EB81DCB-A2BB-5948-98E2-1B16BCC9EB1F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04038D8-0684-7C41-A8FF-BC5D827EFF3D}"/>
              </a:ext>
            </a:extLst>
          </p:cNvPr>
          <p:cNvGrpSpPr/>
          <p:nvPr/>
        </p:nvGrpSpPr>
        <p:grpSpPr>
          <a:xfrm>
            <a:off x="2516177" y="2938981"/>
            <a:ext cx="394504" cy="1430123"/>
            <a:chOff x="1543420" y="897988"/>
            <a:chExt cx="302855" cy="1097885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BE88F90-130E-CD4D-8343-4ABD5E6A67BD}"/>
                </a:ext>
              </a:extLst>
            </p:cNvPr>
            <p:cNvSpPr/>
            <p:nvPr/>
          </p:nvSpPr>
          <p:spPr>
            <a:xfrm rot="16200000">
              <a:off x="1540628" y="1690225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A205E4D-4BAF-804B-A8EF-B6F32FF0DEFE}"/>
                </a:ext>
              </a:extLst>
            </p:cNvPr>
            <p:cNvSpPr/>
            <p:nvPr/>
          </p:nvSpPr>
          <p:spPr>
            <a:xfrm rot="16200000">
              <a:off x="1540628" y="1297341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7F6FF5F-92FE-C047-B0C8-7FF68F4FF029}"/>
                </a:ext>
              </a:extLst>
            </p:cNvPr>
            <p:cNvSpPr/>
            <p:nvPr/>
          </p:nvSpPr>
          <p:spPr>
            <a:xfrm rot="16200000">
              <a:off x="1540628" y="900780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1D15F42-59B8-944C-A32C-B5A504C7B1A3}"/>
              </a:ext>
            </a:extLst>
          </p:cNvPr>
          <p:cNvGrpSpPr/>
          <p:nvPr/>
        </p:nvGrpSpPr>
        <p:grpSpPr>
          <a:xfrm>
            <a:off x="3291940" y="2924544"/>
            <a:ext cx="987390" cy="1432518"/>
            <a:chOff x="1779440" y="2528003"/>
            <a:chExt cx="758006" cy="1099725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A14B08-E1D5-D243-825C-001C69555DA0}"/>
                </a:ext>
              </a:extLst>
            </p:cNvPr>
            <p:cNvSpPr/>
            <p:nvPr/>
          </p:nvSpPr>
          <p:spPr>
            <a:xfrm rot="16200000">
              <a:off x="1776648" y="3320240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230D28-420D-A644-838C-547799A71DD8}"/>
                </a:ext>
              </a:extLst>
            </p:cNvPr>
            <p:cNvSpPr/>
            <p:nvPr/>
          </p:nvSpPr>
          <p:spPr>
            <a:xfrm rot="16200000">
              <a:off x="1776648" y="2927356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2BE549-5807-6347-83EC-05E396CCB30F}"/>
                </a:ext>
              </a:extLst>
            </p:cNvPr>
            <p:cNvSpPr/>
            <p:nvPr/>
          </p:nvSpPr>
          <p:spPr>
            <a:xfrm rot="16200000">
              <a:off x="1776648" y="2530795"/>
              <a:ext cx="308440" cy="302855"/>
            </a:xfrm>
            <a:prstGeom prst="ellipse">
              <a:avLst/>
            </a:prstGeom>
            <a:solidFill>
              <a:srgbClr val="70AD47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8BB0FDD-8EB1-AD4F-9213-3A73E1342FA9}"/>
                </a:ext>
              </a:extLst>
            </p:cNvPr>
            <p:cNvGrpSpPr/>
            <p:nvPr/>
          </p:nvGrpSpPr>
          <p:grpSpPr>
            <a:xfrm rot="16200000">
              <a:off x="1762730" y="2853012"/>
              <a:ext cx="1097887" cy="451545"/>
              <a:chOff x="4700891" y="2788442"/>
              <a:chExt cx="711986" cy="298229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E82D7A5-2BCB-9044-8F88-8563BBF5F795}"/>
                  </a:ext>
                </a:extLst>
              </p:cNvPr>
              <p:cNvSpPr/>
              <p:nvPr/>
            </p:nvSpPr>
            <p:spPr>
              <a:xfrm>
                <a:off x="4700891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73829E8-1118-2543-945B-C59DE3E3E284}"/>
                  </a:ext>
                </a:extLst>
              </p:cNvPr>
              <p:cNvSpPr/>
              <p:nvPr/>
            </p:nvSpPr>
            <p:spPr>
              <a:xfrm>
                <a:off x="4955680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B711CB6-22D2-414E-9183-D50546154653}"/>
                  </a:ext>
                </a:extLst>
              </p:cNvPr>
              <p:cNvSpPr/>
              <p:nvPr/>
            </p:nvSpPr>
            <p:spPr>
              <a:xfrm>
                <a:off x="5212852" y="2886646"/>
                <a:ext cx="200025" cy="200025"/>
              </a:xfrm>
              <a:prstGeom prst="ellipse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B72E008-E12E-B84C-BA25-F4ADF439DD2A}"/>
                  </a:ext>
                </a:extLst>
              </p:cNvPr>
              <p:cNvCxnSpPr>
                <a:cxnSpLocks/>
                <a:stCxn id="124" idx="4"/>
                <a:endCxn id="128" idx="0"/>
              </p:cNvCxnSpPr>
              <p:nvPr/>
            </p:nvCxnSpPr>
            <p:spPr>
              <a:xfrm>
                <a:off x="4800904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1E87C72-3D18-8644-BA78-EF10BA35D56B}"/>
                  </a:ext>
                </a:extLst>
              </p:cNvPr>
              <p:cNvCxnSpPr/>
              <p:nvPr/>
            </p:nvCxnSpPr>
            <p:spPr>
              <a:xfrm>
                <a:off x="5058075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CDF2DCE-10D1-0949-8DD2-67FFEF1E782D}"/>
                  </a:ext>
                </a:extLst>
              </p:cNvPr>
              <p:cNvCxnSpPr/>
              <p:nvPr/>
            </p:nvCxnSpPr>
            <p:spPr>
              <a:xfrm>
                <a:off x="5317629" y="2788442"/>
                <a:ext cx="0" cy="98204"/>
              </a:xfrm>
              <a:prstGeom prst="line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DD0055F-7A72-EA48-A4ED-CAFE4EFE357E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4796140" y="2788442"/>
                <a:ext cx="259553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0DF7238-1744-C249-BE57-AE2B31777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692" y="2788442"/>
                <a:ext cx="278605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9DCF9A1-AB8C-CA4E-9A85-0CA546F7E053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 flipH="1">
                <a:off x="5055693" y="2788442"/>
                <a:ext cx="25717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70D57B7-8076-BE4B-82FB-2646414C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5694" y="2788442"/>
                <a:ext cx="257170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D5A2995-ABAB-D246-A66B-E057CEA286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471" y="2788442"/>
                <a:ext cx="278604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2152309-A078-FD4D-B28F-6A3BABDE10FA}"/>
                  </a:ext>
                </a:extLst>
              </p:cNvPr>
              <p:cNvCxnSpPr>
                <a:cxnSpLocks/>
                <a:stCxn id="126" idx="4"/>
                <a:endCxn id="128" idx="0"/>
              </p:cNvCxnSpPr>
              <p:nvPr/>
            </p:nvCxnSpPr>
            <p:spPr>
              <a:xfrm flipH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54F5DCD-4D70-294B-994B-2B3CB95F7533}"/>
                  </a:ext>
                </a:extLst>
              </p:cNvPr>
              <p:cNvCxnSpPr>
                <a:cxnSpLocks/>
                <a:stCxn id="130" idx="0"/>
                <a:endCxn id="124" idx="4"/>
              </p:cNvCxnSpPr>
              <p:nvPr/>
            </p:nvCxnSpPr>
            <p:spPr>
              <a:xfrm flipH="1" flipV="1">
                <a:off x="4800904" y="2788442"/>
                <a:ext cx="511961" cy="98204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1974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621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5E-6 -4.44444E-6 L 0.25729 -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-1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3.7037E-6 L 0.3207 -0.00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Modern Deep Learning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F5F10-000B-FF4C-878D-55A6ED0A27A1}"/>
              </a:ext>
            </a:extLst>
          </p:cNvPr>
          <p:cNvSpPr txBox="1"/>
          <p:nvPr/>
        </p:nvSpPr>
        <p:spPr>
          <a:xfrm>
            <a:off x="1073519" y="1581135"/>
            <a:ext cx="228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Automated </a:t>
            </a:r>
          </a:p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Machine 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9DDE30-17DF-814A-8AFC-963A479A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5" y="1690688"/>
            <a:ext cx="6373668" cy="36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Modern Deep Learning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F5F10-000B-FF4C-878D-55A6ED0A27A1}"/>
              </a:ext>
            </a:extLst>
          </p:cNvPr>
          <p:cNvSpPr txBox="1"/>
          <p:nvPr/>
        </p:nvSpPr>
        <p:spPr>
          <a:xfrm>
            <a:off x="958520" y="1581135"/>
            <a:ext cx="2517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Federated 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B121E93-BBC3-8F4C-968E-5DFCCCFC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5" y="2350632"/>
            <a:ext cx="8468014" cy="32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3: Applications of Deep Learning Systems</a:t>
            </a:r>
          </a:p>
        </p:txBody>
      </p:sp>
      <p:pic>
        <p:nvPicPr>
          <p:cNvPr id="5" name="Picture 4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CA14596B-3BEF-9A44-9156-046236C2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1946563"/>
            <a:ext cx="7655097" cy="4186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577E1-A862-EF4C-B46A-9FCE326DA9B6}"/>
              </a:ext>
            </a:extLst>
          </p:cNvPr>
          <p:cNvSpPr txBox="1"/>
          <p:nvPr/>
        </p:nvSpPr>
        <p:spPr>
          <a:xfrm>
            <a:off x="4373675" y="1290578"/>
            <a:ext cx="3036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Video Analytics Systems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5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Mi Zhang, Associate Professor of Electrical and Computer Engineering</a:t>
            </a:r>
          </a:p>
          <a:p>
            <a:endParaRPr lang="en-US" dirty="0"/>
          </a:p>
          <a:p>
            <a:r>
              <a:rPr lang="en-US" dirty="0"/>
              <a:t>Research Areas: </a:t>
            </a:r>
          </a:p>
          <a:p>
            <a:pPr lvl="1"/>
            <a:r>
              <a:rPr lang="en-US" dirty="0"/>
              <a:t>AI + Mobile Computing, Internet of Things == Artificial Intelligent of Things</a:t>
            </a:r>
          </a:p>
          <a:p>
            <a:pPr lvl="1"/>
            <a:r>
              <a:rPr lang="en-US" dirty="0"/>
              <a:t>AI for Healthcare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3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3: Applications of Deep Learning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577E1-A862-EF4C-B46A-9FCE326DA9B6}"/>
              </a:ext>
            </a:extLst>
          </p:cNvPr>
          <p:cNvSpPr txBox="1"/>
          <p:nvPr/>
        </p:nvSpPr>
        <p:spPr>
          <a:xfrm>
            <a:off x="4706374" y="1290578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Wireless Systems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96ADA76-42CC-2444-B7DE-FA2EB0E3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6" y="1961489"/>
            <a:ext cx="7472218" cy="39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1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will teach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1: Introduction to Deep Neural Networks and Modern DNN Models.</a:t>
            </a:r>
          </a:p>
          <a:p>
            <a:r>
              <a:rPr lang="en-US" dirty="0"/>
              <a:t>- Convolutional Neural Networks</a:t>
            </a:r>
          </a:p>
          <a:p>
            <a:r>
              <a:rPr lang="en-US" dirty="0"/>
              <a:t>- Recurrent Neural Networks</a:t>
            </a:r>
          </a:p>
          <a:p>
            <a:r>
              <a:rPr lang="en-US" dirty="0"/>
              <a:t>Section 2: Building Modern Deep Learning Systems</a:t>
            </a:r>
          </a:p>
          <a:p>
            <a:r>
              <a:rPr lang="en-US" dirty="0"/>
              <a:t>- Efficient Deep Learning</a:t>
            </a:r>
          </a:p>
          <a:p>
            <a:r>
              <a:rPr lang="en-US" dirty="0"/>
              <a:t>- Automated Machine Learning and Neural Architecture Search</a:t>
            </a:r>
          </a:p>
          <a:p>
            <a:r>
              <a:rPr lang="en-US" dirty="0"/>
              <a:t>- Federated Learning</a:t>
            </a:r>
          </a:p>
          <a:p>
            <a:r>
              <a:rPr lang="en-US" dirty="0"/>
              <a:t>Section 3: Applications of Deep Learning Systems</a:t>
            </a:r>
          </a:p>
          <a:p>
            <a:r>
              <a:rPr lang="en-US" dirty="0"/>
              <a:t>- Deep Learning-based Video Analytics Systems</a:t>
            </a:r>
          </a:p>
          <a:p>
            <a:r>
              <a:rPr lang="en-US" dirty="0"/>
              <a:t>- Deep Learning-based Wireless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2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reading reports and presentations (40%) - Individual</a:t>
            </a:r>
          </a:p>
          <a:p>
            <a:pPr lvl="1"/>
            <a:r>
              <a:rPr lang="en-US" dirty="0"/>
              <a:t>Paper reports</a:t>
            </a:r>
          </a:p>
          <a:p>
            <a:pPr lvl="1"/>
            <a:r>
              <a:rPr lang="en-US" dirty="0"/>
              <a:t>Paper presentations and discussions</a:t>
            </a:r>
          </a:p>
          <a:p>
            <a:pPr lvl="1"/>
            <a:endParaRPr lang="en-US" dirty="0"/>
          </a:p>
          <a:p>
            <a:r>
              <a:rPr lang="en-US" dirty="0"/>
              <a:t>Semester long project (60%) - Group</a:t>
            </a:r>
          </a:p>
          <a:p>
            <a:pPr lvl="1"/>
            <a:r>
              <a:rPr lang="en-US" dirty="0"/>
              <a:t>Select one of the provided topics</a:t>
            </a:r>
          </a:p>
          <a:p>
            <a:pPr lvl="1"/>
            <a:r>
              <a:rPr lang="en-US" dirty="0"/>
              <a:t>Propose an idea on what you want to do</a:t>
            </a:r>
          </a:p>
          <a:p>
            <a:pPr lvl="1"/>
            <a:r>
              <a:rPr lang="en-US" dirty="0"/>
              <a:t>Final presentation and demo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8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will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teach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teaching you linear algebra, probability, and statistics.</a:t>
            </a:r>
          </a:p>
          <a:p>
            <a:r>
              <a:rPr lang="en-US" dirty="0"/>
              <a:t>Not teaching you how to program with Python.</a:t>
            </a:r>
          </a:p>
          <a:p>
            <a:r>
              <a:rPr lang="en-US" dirty="0"/>
              <a:t>Not teaching you how to debug (</a:t>
            </a:r>
            <a:r>
              <a:rPr lang="en-US" dirty="0">
                <a:solidFill>
                  <a:srgbClr val="C00000"/>
                </a:solidFill>
              </a:rPr>
              <a:t>We do NOT have a TA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You have to learn how to use Google </a:t>
            </a:r>
            <a:r>
              <a:rPr lang="en-US" dirty="0" err="1">
                <a:solidFill>
                  <a:srgbClr val="C00000"/>
                </a:solidFill>
              </a:rPr>
              <a:t>Colab</a:t>
            </a:r>
            <a:r>
              <a:rPr lang="en-US" dirty="0">
                <a:solidFill>
                  <a:srgbClr val="C00000"/>
                </a:solidFill>
              </a:rPr>
              <a:t> / TensorFlow, how to code in Python, how to debug your code ALL by yourselves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57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first time this course is offered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 makes me to do home schooling, which takes a lot of time.</a:t>
            </a:r>
          </a:p>
          <a:p>
            <a:r>
              <a:rPr lang="en-US" dirty="0"/>
              <a:t>Lecture slides will not be perfect.</a:t>
            </a:r>
          </a:p>
          <a:p>
            <a:r>
              <a:rPr lang="en-US" dirty="0"/>
              <a:t>Lecture arrangement will not be perfect.</a:t>
            </a:r>
          </a:p>
          <a:p>
            <a:r>
              <a:rPr lang="en-US" dirty="0"/>
              <a:t>No programming assignments/practice (</a:t>
            </a:r>
            <a:r>
              <a:rPr lang="en-US" dirty="0">
                <a:solidFill>
                  <a:srgbClr val="C00000"/>
                </a:solidFill>
              </a:rPr>
              <a:t>We do NOT have a TA to help</a:t>
            </a:r>
            <a:r>
              <a:rPr lang="en-US" dirty="0"/>
              <a:t>).</a:t>
            </a:r>
          </a:p>
          <a:p>
            <a:r>
              <a:rPr lang="en-US" dirty="0"/>
              <a:t>May not be perfectly ready.</a:t>
            </a:r>
          </a:p>
          <a:p>
            <a:r>
              <a:rPr lang="en-US" dirty="0"/>
              <a:t>Next year should be much better.</a:t>
            </a:r>
          </a:p>
        </p:txBody>
      </p:sp>
    </p:spTree>
    <p:extLst>
      <p:ext uri="{BB962C8B-B14F-4D97-AF65-F5344CB8AC3E}">
        <p14:creationId xmlns:p14="http://schemas.microsoft.com/office/powerpoint/2010/main" val="358621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61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Major?</a:t>
            </a:r>
          </a:p>
          <a:p>
            <a:r>
              <a:rPr lang="en-US" dirty="0"/>
              <a:t>Master or PhD Student? Which Year?</a:t>
            </a:r>
          </a:p>
          <a:p>
            <a:r>
              <a:rPr lang="en-US" dirty="0"/>
              <a:t>If PhD, what is your research area?</a:t>
            </a:r>
          </a:p>
          <a:p>
            <a:r>
              <a:rPr lang="en-US" dirty="0"/>
              <a:t>Are you familiar with linear algebra, probability, and statistics?</a:t>
            </a:r>
          </a:p>
          <a:p>
            <a:r>
              <a:rPr lang="en-US" dirty="0"/>
              <a:t>Do you have the basic knowledge in machine learning or pattern recognition?</a:t>
            </a:r>
          </a:p>
          <a:p>
            <a:r>
              <a:rPr lang="en-US" dirty="0"/>
              <a:t>Do you have a solid programming background? If so, in which language?</a:t>
            </a:r>
          </a:p>
          <a:p>
            <a:r>
              <a:rPr lang="en-US" dirty="0"/>
              <a:t>Do you have any experience in building systems? (e.g., mobile apps, ARMs, robots, distributed systems)</a:t>
            </a:r>
          </a:p>
          <a:p>
            <a:r>
              <a:rPr lang="en-US" dirty="0"/>
              <a:t>What do you want to learn from this course?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4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 Th: 10:20 am to 11:40 pm</a:t>
            </a:r>
          </a:p>
          <a:p>
            <a:r>
              <a:rPr lang="en-US" dirty="0"/>
              <a:t>Zoom: https://</a:t>
            </a:r>
            <a:r>
              <a:rPr lang="en-US" dirty="0" err="1"/>
              <a:t>msu.zoom.us</a:t>
            </a:r>
            <a:r>
              <a:rPr lang="en-US" dirty="0"/>
              <a:t>/j/96813594261 (Passcode: 679307)</a:t>
            </a:r>
          </a:p>
          <a:p>
            <a:r>
              <a:rPr lang="en-US" dirty="0"/>
              <a:t>Course Website: Desire2Learn (D2L) website (</a:t>
            </a:r>
            <a:r>
              <a:rPr lang="en-US" dirty="0">
                <a:hlinkClick r:id="rId2"/>
              </a:rPr>
              <a:t>https://d2l.msu.edu/</a:t>
            </a:r>
            <a:r>
              <a:rPr lang="en-US" dirty="0"/>
              <a:t>)</a:t>
            </a:r>
          </a:p>
          <a:p>
            <a:r>
              <a:rPr lang="en-US" dirty="0"/>
              <a:t>Office Hours: Tu Th: 11:40 am - 12:30 pm or by appointment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4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with linear algebra, probability, and statistics.</a:t>
            </a:r>
          </a:p>
          <a:p>
            <a:r>
              <a:rPr lang="en-US" dirty="0"/>
              <a:t>Have the basic knowledge in machine learning or pattern recognition.</a:t>
            </a:r>
          </a:p>
          <a:p>
            <a:r>
              <a:rPr lang="en-US" dirty="0"/>
              <a:t>Solid in programming skills and python.</a:t>
            </a:r>
          </a:p>
          <a:p>
            <a:r>
              <a:rPr lang="en-US" dirty="0"/>
              <a:t>Have the basic knowledge in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365017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909" y="1690688"/>
            <a:ext cx="3373582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</a:t>
            </a:r>
            <a:endParaRPr lang="en-US" dirty="0"/>
          </a:p>
          <a:p>
            <a:r>
              <a:rPr lang="en-US" dirty="0"/>
              <a:t>An MIT Press book</a:t>
            </a:r>
          </a:p>
          <a:p>
            <a:r>
              <a:rPr lang="en-US" dirty="0"/>
              <a:t>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text, plant, vegetable&#10;&#10;Description automatically generated">
            <a:extLst>
              <a:ext uri="{FF2B5EF4-FFF2-40B4-BE49-F238E27FC236}">
                <a16:creationId xmlns:a16="http://schemas.microsoft.com/office/drawing/2014/main" id="{8DC75A95-A2A3-C040-B717-C966B02A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68" y="828904"/>
            <a:ext cx="3841742" cy="49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909" y="1690688"/>
            <a:ext cx="3373582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Google </a:t>
            </a:r>
            <a:r>
              <a:rPr lang="en-US" dirty="0" err="1">
                <a:solidFill>
                  <a:srgbClr val="C00000"/>
                </a:solidFill>
              </a:rPr>
              <a:t>Colab</a:t>
            </a:r>
            <a:r>
              <a:rPr lang="en-US" dirty="0"/>
              <a:t>: https://</a:t>
            </a:r>
            <a:r>
              <a:rPr lang="en-US" dirty="0" err="1"/>
              <a:t>colab.research.google.com</a:t>
            </a:r>
            <a:r>
              <a:rPr lang="en-US" dirty="0"/>
              <a:t>/notebooks/</a:t>
            </a:r>
            <a:r>
              <a:rPr lang="en-US" dirty="0" err="1"/>
              <a:t>intro.ipynb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B3BEDA-4865-9C46-BCE2-1643FD6A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956943"/>
            <a:ext cx="5534891" cy="3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with linear algebra, probability, and statistics.</a:t>
            </a:r>
          </a:p>
          <a:p>
            <a:r>
              <a:rPr lang="en-US" dirty="0"/>
              <a:t>Have the basic knowledge in machine learning or pattern recognition.</a:t>
            </a:r>
          </a:p>
          <a:p>
            <a:r>
              <a:rPr lang="en-US" dirty="0"/>
              <a:t>Solid in programming skills and python.</a:t>
            </a:r>
          </a:p>
          <a:p>
            <a:r>
              <a:rPr lang="en-US" dirty="0"/>
              <a:t>Have the basic knowledge in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219134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545791-5EA6-0244-9D32-10402199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2536462"/>
            <a:ext cx="4978724" cy="266501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5978E3-2437-6442-B146-06D4804C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14" y="2450362"/>
            <a:ext cx="5308350" cy="2588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AD587-FCA7-3847-BEE0-9B2EB9099D97}"/>
              </a:ext>
            </a:extLst>
          </p:cNvPr>
          <p:cNvSpPr txBox="1"/>
          <p:nvPr/>
        </p:nvSpPr>
        <p:spPr>
          <a:xfrm>
            <a:off x="7614121" y="2065920"/>
            <a:ext cx="2629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Mobile / IoT Systems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CA747-7A3C-1249-8CA6-610D40C1239E}"/>
              </a:ext>
            </a:extLst>
          </p:cNvPr>
          <p:cNvSpPr txBox="1"/>
          <p:nvPr/>
        </p:nvSpPr>
        <p:spPr>
          <a:xfrm>
            <a:off x="1969044" y="2065920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Deep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" name="Picture 13" descr="D:\Work\Job-Material\Applications\Job Talks\PresentationSlide\figs\plus_icon_3.png">
            <a:extLst>
              <a:ext uri="{FF2B5EF4-FFF2-40B4-BE49-F238E27FC236}">
                <a16:creationId xmlns:a16="http://schemas.microsoft.com/office/drawing/2014/main" id="{32A89E0A-2997-D74E-BAD3-A3E78704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60" y="3429000"/>
            <a:ext cx="381000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517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676</Words>
  <Application>Microsoft Macintosh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Trebuchet MS</vt:lpstr>
      <vt:lpstr>Office Theme</vt:lpstr>
      <vt:lpstr>ECE 884 Deep Learning Systems</vt:lpstr>
      <vt:lpstr>Self introduction</vt:lpstr>
      <vt:lpstr>Your turn</vt:lpstr>
      <vt:lpstr>Class Info</vt:lpstr>
      <vt:lpstr>Prerequisites</vt:lpstr>
      <vt:lpstr>Optional Textbook</vt:lpstr>
      <vt:lpstr>Programming Platform</vt:lpstr>
      <vt:lpstr>Prerequisites</vt:lpstr>
      <vt:lpstr>What this course is about</vt:lpstr>
      <vt:lpstr>Section 1: Basics of Deep Neural Networks</vt:lpstr>
      <vt:lpstr>Section 1: Basics of Deep Neural Networks</vt:lpstr>
      <vt:lpstr>Section 1: Basics of Deep Neural Networks</vt:lpstr>
      <vt:lpstr>Section 1: Basics of Deep Neural Networks</vt:lpstr>
      <vt:lpstr>Section 1: Basics of Deep Neural Networks</vt:lpstr>
      <vt:lpstr>Section 2: Modern Deep Learning Systems</vt:lpstr>
      <vt:lpstr>Section 2: Modern Deep Learning Systems</vt:lpstr>
      <vt:lpstr>Section 2: Modern Deep Learning Systems</vt:lpstr>
      <vt:lpstr>Section 2: Modern Deep Learning Systems</vt:lpstr>
      <vt:lpstr>Section 3: Applications of Deep Learning Systems</vt:lpstr>
      <vt:lpstr>Section 3: Applications of Deep Learning Systems</vt:lpstr>
      <vt:lpstr>What this course will teach you</vt:lpstr>
      <vt:lpstr>Assignments </vt:lpstr>
      <vt:lpstr>What this course will NOT teach you</vt:lpstr>
      <vt:lpstr>This is the first time this course is offered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83</cp:revision>
  <dcterms:created xsi:type="dcterms:W3CDTF">2021-01-18T23:49:29Z</dcterms:created>
  <dcterms:modified xsi:type="dcterms:W3CDTF">2021-01-19T02:40:10Z</dcterms:modified>
</cp:coreProperties>
</file>